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71" r:id="rId4"/>
    <p:sldId id="272" r:id="rId5"/>
    <p:sldId id="257" r:id="rId6"/>
    <p:sldId id="259" r:id="rId7"/>
    <p:sldId id="273" r:id="rId8"/>
    <p:sldId id="260" r:id="rId9"/>
    <p:sldId id="261" r:id="rId10"/>
    <p:sldId id="262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135" d="100"/>
          <a:sy n="135" d="100"/>
        </p:scale>
        <p:origin x="-496" y="-104"/>
      </p:cViewPr>
      <p:guideLst>
        <p:guide orient="horz" pos="2160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960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77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779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64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481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95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086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238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36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61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62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D60E3-4949-084B-B4A6-AE4669356BE5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5F409-0A07-544D-B35A-D05C6007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70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2013/6/</a:t>
            </a:r>
            <a:r>
              <a:rPr lang="en-US" dirty="0"/>
              <a:t>5</a:t>
            </a:r>
            <a:r>
              <a:rPr lang="en-US" dirty="0" smtClean="0"/>
              <a:t> BELLA </a:t>
            </a:r>
            <a:r>
              <a:rPr lang="en-US" dirty="0" err="1" smtClean="0"/>
              <a:t>Magspec</a:t>
            </a:r>
            <a:r>
              <a:rPr lang="en-US" dirty="0" smtClean="0"/>
              <a:t> Camera Location Calibrations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Ver. </a:t>
            </a:r>
            <a:r>
              <a:rPr lang="en-US" dirty="0"/>
              <a:t>2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Kei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30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M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7415"/>
            <a:ext cx="9144000" cy="198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Side1: Cam E (71 cam2)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39807"/>
            <a:ext cx="8229600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186u/pixel</a:t>
            </a:r>
          </a:p>
          <a:p>
            <a:r>
              <a:rPr lang="en-US" sz="2400" dirty="0" smtClean="0"/>
              <a:t>Field of view = 257.2 mm, Z = 313.0 mm, </a:t>
            </a:r>
          </a:p>
          <a:p>
            <a:r>
              <a:rPr lang="en-US" sz="2400" dirty="0" smtClean="0"/>
              <a:t>Range: 921.7 ~ 1178.6 mm</a:t>
            </a:r>
          </a:p>
          <a:p>
            <a:r>
              <a:rPr lang="en-US" sz="2400" dirty="0" smtClean="0"/>
              <a:t>ROI Y offset: 350, height: 300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7931763" y="2633016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15450" y="264747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963893" y="2633016"/>
            <a:ext cx="0" cy="2008909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-9240" y="1735608"/>
            <a:ext cx="1279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16 pix</a:t>
            </a:r>
          </a:p>
          <a:p>
            <a:pPr algn="ctr"/>
            <a:r>
              <a:rPr lang="en-US" dirty="0" smtClean="0"/>
              <a:t>1175.8 mm</a:t>
            </a:r>
          </a:p>
          <a:p>
            <a:pPr algn="ctr"/>
            <a:r>
              <a:rPr lang="en-US" dirty="0" smtClean="0"/>
              <a:t>2.05GeV/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19492" y="1986685"/>
            <a:ext cx="1119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1200 pix</a:t>
            </a:r>
          </a:p>
          <a:p>
            <a:pPr algn="ctr"/>
            <a:r>
              <a:rPr lang="en-US" dirty="0" smtClean="0"/>
              <a:t>955.8 mm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723910" y="1712518"/>
            <a:ext cx="1420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1356 pix</a:t>
            </a:r>
          </a:p>
          <a:p>
            <a:pPr algn="ctr"/>
            <a:r>
              <a:rPr lang="en-US" dirty="0" smtClean="0"/>
              <a:t>926.9 mm</a:t>
            </a:r>
          </a:p>
          <a:p>
            <a:pPr algn="ctr"/>
            <a:r>
              <a:rPr lang="en-US" dirty="0" smtClean="0"/>
              <a:t>1.575GeV/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393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M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8975"/>
            <a:ext cx="9144000" cy="198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Side2: Cam F (71 cam1)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39807"/>
            <a:ext cx="8229600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192u/pixel</a:t>
            </a:r>
          </a:p>
          <a:p>
            <a:r>
              <a:rPr lang="en-US" sz="2400" dirty="0" smtClean="0"/>
              <a:t>Field of view = 266.4 mm, Z = 324.8 mm, </a:t>
            </a:r>
          </a:p>
          <a:p>
            <a:r>
              <a:rPr lang="en-US" sz="2400" dirty="0" smtClean="0"/>
              <a:t>Range: 616.5 ~ 882.7 mm</a:t>
            </a:r>
          </a:p>
          <a:p>
            <a:r>
              <a:rPr lang="en-US" sz="2400" dirty="0" smtClean="0"/>
              <a:t>ROI Y offset: 330, height: 300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751458" y="2633016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512443" y="267056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62694" y="2679291"/>
            <a:ext cx="0" cy="2008909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-9240" y="1735608"/>
            <a:ext cx="13023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98 pix</a:t>
            </a:r>
          </a:p>
          <a:p>
            <a:pPr algn="ctr"/>
            <a:r>
              <a:rPr lang="en-US" dirty="0" smtClean="0"/>
              <a:t>864 mm</a:t>
            </a:r>
          </a:p>
          <a:p>
            <a:pPr algn="ctr"/>
            <a:r>
              <a:rPr lang="en-US" dirty="0" smtClean="0"/>
              <a:t>1.45GeV/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269990" y="2021320"/>
            <a:ext cx="1293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230 pix</a:t>
            </a:r>
          </a:p>
          <a:p>
            <a:pPr algn="ctr"/>
            <a:r>
              <a:rPr lang="en-US" dirty="0" smtClean="0"/>
              <a:t>838.6 mm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712364" y="1712518"/>
            <a:ext cx="14223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1373 pix</a:t>
            </a:r>
          </a:p>
          <a:p>
            <a:pPr algn="ctr"/>
            <a:r>
              <a:rPr lang="en-US" dirty="0" smtClean="0"/>
              <a:t>618.6 mm</a:t>
            </a:r>
          </a:p>
          <a:p>
            <a:pPr algn="ctr"/>
            <a:r>
              <a:rPr lang="en-US" dirty="0" smtClean="0"/>
              <a:t>1.075GeV/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2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m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435"/>
            <a:ext cx="9144000" cy="198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Side2: Cam G (71 cam0)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39807"/>
            <a:ext cx="8229600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183.2 u/pixel</a:t>
            </a:r>
          </a:p>
          <a:p>
            <a:r>
              <a:rPr lang="en-US" sz="2400" dirty="0" smtClean="0"/>
              <a:t>Field of view = 253.6 mm, Z = 308.6 mm, </a:t>
            </a:r>
          </a:p>
          <a:p>
            <a:r>
              <a:rPr lang="en-US" sz="2400" dirty="0" smtClean="0"/>
              <a:t>Range: 367.4 ~ 621.0 mm</a:t>
            </a:r>
          </a:p>
          <a:p>
            <a:r>
              <a:rPr lang="en-US" sz="2400" dirty="0" smtClean="0"/>
              <a:t>ROI Y offset: 320, height: 300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748148" y="2713831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92400" y="267056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-1" y="1755785"/>
            <a:ext cx="1408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  <a:r>
              <a:rPr lang="en-US" dirty="0" smtClean="0"/>
              <a:t>3 pix</a:t>
            </a:r>
          </a:p>
          <a:p>
            <a:pPr algn="ctr"/>
            <a:r>
              <a:rPr lang="en-US" dirty="0" smtClean="0"/>
              <a:t>618.6 mm</a:t>
            </a:r>
          </a:p>
          <a:p>
            <a:pPr algn="ctr"/>
            <a:r>
              <a:rPr lang="en-US" dirty="0" smtClean="0"/>
              <a:t>1.075GeV/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874000" y="1814377"/>
            <a:ext cx="1270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1323 pix</a:t>
            </a:r>
          </a:p>
          <a:p>
            <a:pPr algn="ctr"/>
            <a:r>
              <a:rPr lang="en-US" dirty="0" smtClean="0"/>
              <a:t>378.6 mm</a:t>
            </a:r>
          </a:p>
          <a:p>
            <a:pPr algn="ctr"/>
            <a:r>
              <a:rPr lang="en-US" dirty="0" smtClean="0"/>
              <a:t>0.73GeV/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388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M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84344"/>
            <a:ext cx="9144000" cy="198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Side2: Cam H (71 cam3)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39807"/>
            <a:ext cx="8229600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207 u/pixel</a:t>
            </a:r>
          </a:p>
          <a:p>
            <a:r>
              <a:rPr lang="en-US" sz="2400" dirty="0" smtClean="0"/>
              <a:t>Field of view = 286.8 mm, Z = 350.7 mm, </a:t>
            </a:r>
          </a:p>
          <a:p>
            <a:r>
              <a:rPr lang="en-US" sz="2400" dirty="0" smtClean="0"/>
              <a:t>Range: 95.1 ~ 381.7 mm</a:t>
            </a:r>
          </a:p>
          <a:p>
            <a:r>
              <a:rPr lang="en-US" sz="2400" dirty="0" smtClean="0"/>
              <a:t>ROI Y offset: 320, height: 300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9028538" y="2713831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03953" y="267056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0" y="1767330"/>
            <a:ext cx="1304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16 pix</a:t>
            </a:r>
          </a:p>
          <a:p>
            <a:pPr algn="ctr"/>
            <a:r>
              <a:rPr lang="en-US" dirty="0" smtClean="0"/>
              <a:t>378.6 mm</a:t>
            </a:r>
          </a:p>
          <a:p>
            <a:pPr algn="ctr"/>
            <a:r>
              <a:rPr lang="en-US" dirty="0" smtClean="0"/>
              <a:t>0.73GeV/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874000" y="1791287"/>
            <a:ext cx="1270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1367 pix</a:t>
            </a:r>
          </a:p>
          <a:p>
            <a:pPr algn="ctr"/>
            <a:r>
              <a:rPr lang="en-US" dirty="0" smtClean="0"/>
              <a:t>98.6 mm</a:t>
            </a:r>
            <a:endParaRPr lang="en-US" dirty="0"/>
          </a:p>
          <a:p>
            <a:pPr algn="ctr"/>
            <a:r>
              <a:rPr lang="en-US" dirty="0" smtClean="0"/>
              <a:t>0.44GeV/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349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M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3621"/>
            <a:ext cx="9144000" cy="198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Side2: Cam I (82, cam0)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39807"/>
            <a:ext cx="8229600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180 u/pixel</a:t>
            </a:r>
          </a:p>
          <a:p>
            <a:r>
              <a:rPr lang="en-US" sz="2400" dirty="0" smtClean="0"/>
              <a:t>Field of view = 249.2 mm, Z = 302.9 mm, </a:t>
            </a:r>
          </a:p>
          <a:p>
            <a:r>
              <a:rPr lang="en-US" sz="2400" dirty="0" smtClean="0"/>
              <a:t>Range: -146 ~ 102.6 mm</a:t>
            </a:r>
          </a:p>
          <a:p>
            <a:r>
              <a:rPr lang="en-US" sz="2400" dirty="0" smtClean="0"/>
              <a:t>ROI Y offset: 320, height: 300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959268" y="2713831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50133" y="267056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-1" y="1755785"/>
            <a:ext cx="14200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23 pix</a:t>
            </a:r>
          </a:p>
          <a:p>
            <a:pPr algn="ctr"/>
            <a:r>
              <a:rPr lang="en-US" dirty="0" smtClean="0"/>
              <a:t>98.6 mm</a:t>
            </a:r>
          </a:p>
          <a:p>
            <a:pPr algn="ctr"/>
            <a:r>
              <a:rPr lang="en-US" dirty="0" smtClean="0"/>
              <a:t>0.44GeV/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700818" y="1802832"/>
            <a:ext cx="14431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1356 pix</a:t>
            </a:r>
          </a:p>
          <a:p>
            <a:pPr algn="ctr"/>
            <a:r>
              <a:rPr lang="en-US" dirty="0" smtClean="0"/>
              <a:t>-141.4 mm</a:t>
            </a:r>
          </a:p>
          <a:p>
            <a:pPr algn="ctr"/>
            <a:r>
              <a:rPr lang="en-US" dirty="0" smtClean="0"/>
              <a:t>0.245GeV/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401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M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30514"/>
            <a:ext cx="9144000" cy="198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Side2: Cam J (82, cam1)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39807"/>
            <a:ext cx="8229600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194 u/pixel</a:t>
            </a:r>
          </a:p>
          <a:p>
            <a:r>
              <a:rPr lang="en-US" sz="2400" dirty="0" smtClean="0"/>
              <a:t>Field of view = 268.9 mm, Z = 328.0 mm, </a:t>
            </a:r>
          </a:p>
          <a:p>
            <a:r>
              <a:rPr lang="en-US" sz="2400" dirty="0" smtClean="0"/>
              <a:t>Range: -404.9 ~ -136.2 mm</a:t>
            </a:r>
          </a:p>
          <a:p>
            <a:r>
              <a:rPr lang="en-US" sz="2400" dirty="0" smtClean="0"/>
              <a:t>ROI Y offset: 360, height: 300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9016993" y="2713831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84768" y="267056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-1" y="1755785"/>
            <a:ext cx="13854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28 pix</a:t>
            </a:r>
          </a:p>
          <a:p>
            <a:pPr algn="ctr"/>
            <a:r>
              <a:rPr lang="en-US" dirty="0" smtClean="0"/>
              <a:t>-141.4 mm</a:t>
            </a:r>
          </a:p>
          <a:p>
            <a:pPr algn="ctr"/>
            <a:r>
              <a:rPr lang="en-US" dirty="0" smtClean="0"/>
              <a:t>0.245GeV/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874000" y="1802832"/>
            <a:ext cx="1270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1366 pix</a:t>
            </a:r>
          </a:p>
          <a:p>
            <a:pPr algn="ctr"/>
            <a:r>
              <a:rPr lang="en-US" dirty="0" smtClean="0"/>
              <a:t>-401.4 mm</a:t>
            </a:r>
          </a:p>
          <a:p>
            <a:pPr algn="ctr"/>
            <a:r>
              <a:rPr lang="en-US" dirty="0" smtClean="0"/>
              <a:t>0.1GeV/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55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m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443"/>
            <a:ext cx="9144000" cy="198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Side2: Cam K (82, cam3)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39807"/>
            <a:ext cx="8229600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179.0 u/pixel</a:t>
            </a:r>
          </a:p>
          <a:p>
            <a:r>
              <a:rPr lang="en-US" sz="2400" dirty="0" smtClean="0"/>
              <a:t>Field of view = 247.7 mm, Z = 301.1 mm, </a:t>
            </a:r>
          </a:p>
          <a:p>
            <a:r>
              <a:rPr lang="en-US" sz="2400" dirty="0" smtClean="0"/>
              <a:t>Range: -647.0 ~ -399.3 mm</a:t>
            </a:r>
          </a:p>
          <a:p>
            <a:r>
              <a:rPr lang="en-US" sz="2400" dirty="0" smtClean="0"/>
              <a:t>ROI Y offset: 320, height: 300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946068" y="2713831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97349" y="267056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0" y="1755785"/>
            <a:ext cx="1304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  <a:r>
              <a:rPr lang="en-US" dirty="0" smtClean="0"/>
              <a:t>2 pix</a:t>
            </a:r>
          </a:p>
          <a:p>
            <a:pPr algn="ctr"/>
            <a:r>
              <a:rPr lang="en-US" dirty="0" smtClean="0"/>
              <a:t>-401.4 mm</a:t>
            </a:r>
          </a:p>
          <a:p>
            <a:pPr algn="ctr"/>
            <a:r>
              <a:rPr lang="en-US" dirty="0" smtClean="0"/>
              <a:t>0.1GeV/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874000" y="1814377"/>
            <a:ext cx="1270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1353 pix</a:t>
            </a:r>
          </a:p>
          <a:p>
            <a:pPr algn="ctr"/>
            <a:r>
              <a:rPr lang="en-US" dirty="0" smtClean="0"/>
              <a:t>-641.4 mm</a:t>
            </a:r>
          </a:p>
          <a:p>
            <a:pPr algn="ctr"/>
            <a:r>
              <a:rPr lang="en-US" dirty="0" smtClean="0"/>
              <a:t>25MeV/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956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m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3440"/>
            <a:ext cx="9144000" cy="198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Side2: Cam L (82, cam2)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39807"/>
            <a:ext cx="8229600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186.1u/pixel</a:t>
            </a:r>
          </a:p>
          <a:p>
            <a:r>
              <a:rPr lang="en-US" sz="2400" dirty="0" smtClean="0"/>
              <a:t>Field of view = 257.6 mm, Z = 313.8 mm, </a:t>
            </a:r>
          </a:p>
          <a:p>
            <a:r>
              <a:rPr lang="en-US" sz="2400" dirty="0" smtClean="0"/>
              <a:t>Range: -891.0 ~ -633.4 mm</a:t>
            </a:r>
          </a:p>
          <a:p>
            <a:r>
              <a:rPr lang="en-US" sz="2400" dirty="0" smtClean="0"/>
              <a:t>ROI Y offset: 310, height: 300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086805" y="2633016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83684" y="264747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9100794" y="2633016"/>
            <a:ext cx="0" cy="2008909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-9240" y="1735608"/>
            <a:ext cx="1279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43 pix</a:t>
            </a:r>
          </a:p>
          <a:p>
            <a:pPr algn="ctr"/>
            <a:r>
              <a:rPr lang="en-US" dirty="0" smtClean="0"/>
              <a:t>-641.4 mm</a:t>
            </a:r>
          </a:p>
          <a:p>
            <a:pPr algn="ctr"/>
            <a:r>
              <a:rPr lang="en-US" dirty="0" smtClean="0"/>
              <a:t>25MeV/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42546" y="1998230"/>
            <a:ext cx="12353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1226 pix</a:t>
            </a:r>
          </a:p>
          <a:p>
            <a:pPr algn="ctr"/>
            <a:r>
              <a:rPr lang="en-US" dirty="0" smtClean="0"/>
              <a:t>-861.4 mm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931763" y="1712518"/>
            <a:ext cx="12122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1378 pix</a:t>
            </a:r>
          </a:p>
          <a:p>
            <a:pPr algn="ctr"/>
            <a:r>
              <a:rPr lang="en-US" dirty="0" smtClean="0"/>
              <a:t>-889.9 mm</a:t>
            </a:r>
          </a:p>
          <a:p>
            <a:pPr algn="ctr"/>
            <a:r>
              <a:rPr lang="en-US" dirty="0" smtClean="0"/>
              <a:t>2MeV/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190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Screen and magnet locations: magnet 12.6m away from laser focus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1727375" y="4808259"/>
            <a:ext cx="55535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Magnet center: 12.6 </a:t>
            </a:r>
            <a:r>
              <a:rPr lang="en-US" dirty="0" err="1" smtClean="0"/>
              <a:t>m</a:t>
            </a:r>
            <a:r>
              <a:rPr lang="en-US" dirty="0" smtClean="0"/>
              <a:t> from the laser focus (Z=0 -&gt; 12.6)</a:t>
            </a:r>
          </a:p>
          <a:p>
            <a:r>
              <a:rPr lang="en-US" dirty="0" smtClean="0"/>
              <a:t>See 120730Log for other landmarks.</a:t>
            </a:r>
          </a:p>
          <a:p>
            <a:endParaRPr lang="en-US" dirty="0"/>
          </a:p>
          <a:p>
            <a:r>
              <a:rPr lang="en-US" dirty="0" smtClean="0"/>
              <a:t>View [mm] = 0.787 x Z [mm]+ 10.8 [mm]</a:t>
            </a:r>
          </a:p>
          <a:p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 flipH="1">
            <a:off x="9697" y="1587645"/>
            <a:ext cx="9066453" cy="2999012"/>
            <a:chOff x="9698" y="1587645"/>
            <a:chExt cx="9066453" cy="2999012"/>
          </a:xfrm>
        </p:grpSpPr>
        <p:pic>
          <p:nvPicPr>
            <p:cNvPr id="54" name="Picture 53" descr="300urad.png"/>
            <p:cNvPicPr>
              <a:picLocks noChangeAspect="1"/>
            </p:cNvPicPr>
            <p:nvPr/>
          </p:nvPicPr>
          <p:blipFill>
            <a:blip r:embed="rId2"/>
            <a:srcRect l="9770" t="7846" r="12621" b="7532"/>
            <a:stretch>
              <a:fillRect/>
            </a:stretch>
          </p:blipFill>
          <p:spPr>
            <a:xfrm>
              <a:off x="9698" y="2034537"/>
              <a:ext cx="7687461" cy="2095533"/>
            </a:xfrm>
            <a:prstGeom prst="rect">
              <a:avLst/>
            </a:prstGeom>
          </p:spPr>
        </p:pic>
        <p:sp>
          <p:nvSpPr>
            <p:cNvPr id="51" name="Rectangle 50"/>
            <p:cNvSpPr/>
            <p:nvPr/>
          </p:nvSpPr>
          <p:spPr>
            <a:xfrm>
              <a:off x="1721325" y="3087857"/>
              <a:ext cx="4363578" cy="87255"/>
            </a:xfrm>
            <a:prstGeom prst="rect">
              <a:avLst/>
            </a:prstGeom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6253943" y="3087857"/>
              <a:ext cx="1620133" cy="87255"/>
            </a:xfrm>
            <a:prstGeom prst="rect">
              <a:avLst/>
            </a:prstGeom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 rot="5400000">
              <a:off x="7394479" y="2348084"/>
              <a:ext cx="1179001" cy="87255"/>
            </a:xfrm>
            <a:prstGeom prst="rect">
              <a:avLst/>
            </a:prstGeom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/>
            <p:cNvCxnSpPr/>
            <p:nvPr/>
          </p:nvCxnSpPr>
          <p:spPr>
            <a:xfrm rot="5400000" flipH="1" flipV="1">
              <a:off x="1127582" y="3680015"/>
              <a:ext cx="1185111" cy="792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rot="5400000" flipH="1" flipV="1">
              <a:off x="5491952" y="3680016"/>
              <a:ext cx="1185111" cy="792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rot="5400000" flipH="1" flipV="1">
              <a:off x="5660992" y="3680017"/>
              <a:ext cx="1185111" cy="792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5400000" flipH="1" flipV="1">
              <a:off x="7281917" y="3680016"/>
              <a:ext cx="1185111" cy="792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rot="10800000" flipV="1">
              <a:off x="7940352" y="2981209"/>
              <a:ext cx="426027" cy="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10800000" flipV="1">
              <a:off x="7940352" y="1802211"/>
              <a:ext cx="426027" cy="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rot="5400000" flipH="1" flipV="1">
              <a:off x="7644136" y="3345287"/>
              <a:ext cx="690166" cy="79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rot="10800000" flipV="1">
              <a:off x="7879738" y="3136332"/>
              <a:ext cx="426027" cy="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/>
            <p:cNvSpPr txBox="1"/>
            <p:nvPr/>
          </p:nvSpPr>
          <p:spPr>
            <a:xfrm>
              <a:off x="1328099" y="4217325"/>
              <a:ext cx="7755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-0.89</a:t>
              </a:r>
              <a:endParaRPr 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5434601" y="4205104"/>
              <a:ext cx="7755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0.864</a:t>
              </a:r>
              <a:endParaRPr 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210133" y="4217325"/>
              <a:ext cx="7755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0.927</a:t>
              </a:r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7486310" y="4205104"/>
              <a:ext cx="7755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1.665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874076" y="3690766"/>
              <a:ext cx="7755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1.695</a:t>
              </a:r>
              <a:endParaRPr 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242446" y="2981210"/>
              <a:ext cx="7755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0.218</a:t>
              </a:r>
              <a:endParaRPr lang="en-US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39122" y="2747607"/>
              <a:ext cx="9273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0.2051</a:t>
              </a:r>
              <a:endParaRPr lang="en-US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8139122" y="1587645"/>
              <a:ext cx="9370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-0.0361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4594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momentum chart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pMevi</a:t>
            </a:r>
            <a:r>
              <a:rPr lang="en-US" dirty="0"/>
              <a:t>=[9500,3450,3100,2600,2050,1575,1450,1075,730,440,245,100,25,2];</a:t>
            </a:r>
          </a:p>
          <a:p>
            <a:endParaRPr lang="en-US" dirty="0"/>
          </a:p>
        </p:txBody>
      </p:sp>
      <p:pic>
        <p:nvPicPr>
          <p:cNvPr id="4" name="Picture 3" descr="qChar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4" t="9671" r="8207" b="8579"/>
          <a:stretch/>
        </p:blipFill>
        <p:spPr>
          <a:xfrm>
            <a:off x="0" y="2932547"/>
            <a:ext cx="9144000" cy="228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046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Camera C and G found less sensitive. </a:t>
            </a:r>
            <a:r>
              <a:rPr lang="en-US" smtClean="0"/>
              <a:t>Try swap.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CamG</a:t>
            </a:r>
            <a:r>
              <a:rPr lang="en-US" dirty="0" smtClean="0"/>
              <a:t> &lt;-&gt; </a:t>
            </a:r>
            <a:r>
              <a:rPr lang="en-US" dirty="0" err="1" smtClean="0"/>
              <a:t>CamL</a:t>
            </a:r>
            <a:endParaRPr lang="en-US" dirty="0" smtClean="0"/>
          </a:p>
          <a:p>
            <a:r>
              <a:rPr lang="en-US" dirty="0" err="1" smtClean="0"/>
              <a:t>CamC</a:t>
            </a:r>
            <a:r>
              <a:rPr lang="en-US" dirty="0" smtClean="0"/>
              <a:t> &lt;-&gt; </a:t>
            </a:r>
            <a:r>
              <a:rPr lang="en-US" dirty="0" err="1" smtClean="0"/>
              <a:t>CamK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920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Front: Cam A (83 cam3)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544" y="5439807"/>
            <a:ext cx="7532255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91u/pixel</a:t>
            </a:r>
          </a:p>
          <a:p>
            <a:r>
              <a:rPr lang="en-US" sz="2400" dirty="0" smtClean="0"/>
              <a:t>Field of view = 126.3 mm, Z = 146.7 mm, </a:t>
            </a:r>
          </a:p>
          <a:p>
            <a:r>
              <a:rPr lang="en-US" sz="2400" dirty="0" smtClean="0"/>
              <a:t>Range: -39.0 ~ 87.2 mm</a:t>
            </a:r>
          </a:p>
          <a:p>
            <a:r>
              <a:rPr lang="en-US" sz="2400" dirty="0" smtClean="0"/>
              <a:t>ROI Y offset: 250, height: 500</a:t>
            </a:r>
            <a:endParaRPr lang="en-US" sz="2400" dirty="0"/>
          </a:p>
        </p:txBody>
      </p:sp>
      <p:pic>
        <p:nvPicPr>
          <p:cNvPr id="4" name="Picture 3" descr="BM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8485"/>
            <a:ext cx="9144000" cy="3303468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7573820" y="423719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25584" y="423719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906166" y="2759376"/>
            <a:ext cx="0" cy="2008909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035636" y="4791379"/>
            <a:ext cx="11083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1352 pix</a:t>
            </a:r>
          </a:p>
          <a:p>
            <a:pPr algn="ctr"/>
            <a:r>
              <a:rPr lang="en-US" dirty="0" smtClean="0"/>
              <a:t>-36.1 mm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008087" y="4793477"/>
            <a:ext cx="1119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1144 pix</a:t>
            </a:r>
          </a:p>
          <a:p>
            <a:pPr algn="ctr"/>
            <a:r>
              <a:rPr lang="en-US" dirty="0" smtClean="0"/>
              <a:t>-17.1 mm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89" y="4768285"/>
            <a:ext cx="1227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48 pix</a:t>
            </a:r>
          </a:p>
          <a:p>
            <a:pPr algn="ctr"/>
            <a:r>
              <a:rPr lang="en-US" dirty="0" smtClean="0"/>
              <a:t>82.9 mm</a:t>
            </a:r>
          </a:p>
          <a:p>
            <a:pPr algn="ctr"/>
            <a:r>
              <a:rPr lang="en-US" dirty="0" smtClean="0"/>
              <a:t>9.5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67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M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4630"/>
            <a:ext cx="9144000" cy="33034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Front: Cam </a:t>
            </a:r>
            <a:r>
              <a:rPr lang="en-US" dirty="0"/>
              <a:t>B (83 </a:t>
            </a:r>
            <a:r>
              <a:rPr lang="en-US" dirty="0" smtClean="0"/>
              <a:t>cam0)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8636" y="5439807"/>
            <a:ext cx="7128164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94u/pixel</a:t>
            </a:r>
          </a:p>
          <a:p>
            <a:r>
              <a:rPr lang="en-US" sz="2400" dirty="0" smtClean="0"/>
              <a:t>Field of view = 130.1 mm, Z = 151.6 mm, </a:t>
            </a:r>
          </a:p>
          <a:p>
            <a:r>
              <a:rPr lang="en-US" sz="2400" dirty="0" smtClean="0"/>
              <a:t>Range: 78.2 ~ 208.2 mm</a:t>
            </a:r>
          </a:p>
          <a:p>
            <a:r>
              <a:rPr lang="en-US" sz="2400" dirty="0" smtClean="0"/>
              <a:t>ROI Y offset: 250, height: 500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809183" y="4145563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766450" y="4134019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23984" y="2656201"/>
            <a:ext cx="0" cy="2008909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-1" y="4629755"/>
            <a:ext cx="13854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29 pix</a:t>
            </a:r>
          </a:p>
          <a:p>
            <a:pPr algn="ctr"/>
            <a:r>
              <a:rPr lang="en-US" dirty="0" smtClean="0"/>
              <a:t>205.1 mm</a:t>
            </a:r>
          </a:p>
          <a:p>
            <a:pPr algn="ctr"/>
            <a:r>
              <a:rPr lang="en-US" dirty="0" smtClean="0"/>
              <a:t>3.45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206495" y="4618210"/>
            <a:ext cx="1119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270 pix</a:t>
            </a:r>
          </a:p>
          <a:p>
            <a:pPr algn="ctr"/>
            <a:r>
              <a:rPr lang="en-US" dirty="0" smtClean="0"/>
              <a:t>182.9 mm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920183" y="4699329"/>
            <a:ext cx="12145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1334 pix</a:t>
            </a:r>
          </a:p>
          <a:p>
            <a:pPr algn="ctr"/>
            <a:r>
              <a:rPr lang="en-US" dirty="0" smtClean="0"/>
              <a:t>82.9 mm</a:t>
            </a:r>
          </a:p>
          <a:p>
            <a:pPr algn="ctr"/>
            <a:r>
              <a:rPr lang="en-US" dirty="0" smtClean="0"/>
              <a:t>9.5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dirty="0" err="1" smtClean="0"/>
              <a:t>cT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66495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m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2852"/>
            <a:ext cx="9144000" cy="198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Side1: Cam C </a:t>
            </a:r>
            <a:r>
              <a:rPr lang="en-US" dirty="0"/>
              <a:t>(83 </a:t>
            </a:r>
            <a:r>
              <a:rPr lang="en-US" dirty="0" smtClean="0"/>
              <a:t>cam2</a:t>
            </a:r>
            <a:r>
              <a:rPr lang="en-US" dirty="0" smtClean="0"/>
              <a:t>) 2016/6/13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39807"/>
            <a:ext cx="8229600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178.2um/pixel</a:t>
            </a:r>
          </a:p>
          <a:p>
            <a:r>
              <a:rPr lang="en-US" sz="2400" dirty="0" smtClean="0"/>
              <a:t>Field of view = 246.7 mm, Z = 299.8 mm, </a:t>
            </a:r>
          </a:p>
          <a:p>
            <a:r>
              <a:rPr lang="en-US" sz="2400" dirty="0" smtClean="0"/>
              <a:t>Range</a:t>
            </a:r>
            <a:r>
              <a:rPr lang="en-US" sz="2400" smtClean="0"/>
              <a:t>: </a:t>
            </a:r>
            <a:r>
              <a:rPr lang="en-US" sz="2400" smtClean="0"/>
              <a:t>1428.3 </a:t>
            </a:r>
            <a:r>
              <a:rPr lang="en-US" sz="2400" dirty="0" smtClean="0"/>
              <a:t>~ </a:t>
            </a:r>
            <a:r>
              <a:rPr lang="en-US" sz="2400" dirty="0" smtClean="0"/>
              <a:t>1675.</a:t>
            </a:r>
            <a:r>
              <a:rPr lang="en-US" sz="2400" dirty="0" smtClean="0"/>
              <a:t>0</a:t>
            </a:r>
            <a:r>
              <a:rPr lang="en-US" sz="2400" dirty="0" smtClean="0"/>
              <a:t> </a:t>
            </a:r>
            <a:r>
              <a:rPr lang="en-US" sz="2400" dirty="0" smtClean="0"/>
              <a:t>mm</a:t>
            </a:r>
          </a:p>
          <a:p>
            <a:r>
              <a:rPr lang="en-US" sz="2400" dirty="0" smtClean="0"/>
              <a:t>ROI Y offset: 350, height: 300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855834" y="2633016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466891" y="267056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92093" y="2679291"/>
            <a:ext cx="0" cy="2008909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-9241" y="1770243"/>
            <a:ext cx="13369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58 </a:t>
            </a:r>
            <a:r>
              <a:rPr lang="en-US" dirty="0" smtClean="0"/>
              <a:t>pix</a:t>
            </a:r>
          </a:p>
          <a:p>
            <a:pPr algn="ctr"/>
            <a:r>
              <a:rPr lang="en-US" dirty="0" smtClean="0"/>
              <a:t>1665 mm</a:t>
            </a:r>
          </a:p>
          <a:p>
            <a:pPr algn="ctr"/>
            <a:r>
              <a:rPr lang="en-US" dirty="0" smtClean="0"/>
              <a:t>3.1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258445" y="2021320"/>
            <a:ext cx="1293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221 </a:t>
            </a:r>
            <a:r>
              <a:rPr lang="en-US" dirty="0" smtClean="0"/>
              <a:t>pix</a:t>
            </a:r>
          </a:p>
          <a:p>
            <a:pPr algn="ctr"/>
            <a:r>
              <a:rPr lang="en-US" dirty="0" smtClean="0"/>
              <a:t>1635.8 mm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850909" y="1712518"/>
            <a:ext cx="1283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1342 </a:t>
            </a:r>
            <a:r>
              <a:rPr lang="en-US" dirty="0" smtClean="0"/>
              <a:t>pix</a:t>
            </a:r>
          </a:p>
          <a:p>
            <a:pPr algn="ctr"/>
            <a:r>
              <a:rPr lang="en-US" dirty="0" smtClean="0"/>
              <a:t>1435.8 mm</a:t>
            </a:r>
          </a:p>
          <a:p>
            <a:pPr algn="ctr"/>
            <a:r>
              <a:rPr lang="en-US" dirty="0" smtClean="0"/>
              <a:t>2.6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39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m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2852"/>
            <a:ext cx="9144000" cy="198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Side1: Cam C </a:t>
            </a:r>
            <a:r>
              <a:rPr lang="en-US" dirty="0"/>
              <a:t>(83 </a:t>
            </a:r>
            <a:r>
              <a:rPr lang="en-US" dirty="0" smtClean="0"/>
              <a:t>cam2)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39807"/>
            <a:ext cx="8229600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178.2um/pixel</a:t>
            </a:r>
          </a:p>
          <a:p>
            <a:r>
              <a:rPr lang="en-US" sz="2400" dirty="0" smtClean="0"/>
              <a:t>Field of view = 246.7 mm, Z = 299.8 mm, </a:t>
            </a:r>
          </a:p>
          <a:p>
            <a:r>
              <a:rPr lang="en-US" sz="2400" dirty="0" smtClean="0"/>
              <a:t>Range: 1428.5 ~ 1675.2 mm</a:t>
            </a:r>
          </a:p>
          <a:p>
            <a:r>
              <a:rPr lang="en-US" sz="2400" dirty="0" smtClean="0"/>
              <a:t>ROI Y offset: 350, height: 300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8855834" y="2633016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466891" y="267056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92093" y="2679291"/>
            <a:ext cx="0" cy="2008909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-9241" y="1770243"/>
            <a:ext cx="13369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57 pix</a:t>
            </a:r>
          </a:p>
          <a:p>
            <a:pPr algn="ctr"/>
            <a:r>
              <a:rPr lang="en-US" dirty="0" smtClean="0"/>
              <a:t>1665 mm</a:t>
            </a:r>
          </a:p>
          <a:p>
            <a:pPr algn="ctr"/>
            <a:r>
              <a:rPr lang="en-US" dirty="0" smtClean="0"/>
              <a:t>3.1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258445" y="2021320"/>
            <a:ext cx="1293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222 pix</a:t>
            </a:r>
          </a:p>
          <a:p>
            <a:pPr algn="ctr"/>
            <a:r>
              <a:rPr lang="en-US" dirty="0" smtClean="0"/>
              <a:t>1635.8 mm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850909" y="1712518"/>
            <a:ext cx="1283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1343 pix</a:t>
            </a:r>
          </a:p>
          <a:p>
            <a:pPr algn="ctr"/>
            <a:r>
              <a:rPr lang="en-US" dirty="0" smtClean="0"/>
              <a:t>1435.8 mm</a:t>
            </a:r>
          </a:p>
          <a:p>
            <a:pPr algn="ctr"/>
            <a:r>
              <a:rPr lang="en-US" dirty="0" smtClean="0"/>
              <a:t>2.6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413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M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2066"/>
            <a:ext cx="9144000" cy="198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Side1: Cam </a:t>
            </a:r>
            <a:r>
              <a:rPr lang="en-US" dirty="0"/>
              <a:t>D (83 </a:t>
            </a:r>
            <a:r>
              <a:rPr lang="en-US" dirty="0" smtClean="0"/>
              <a:t>cam1)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39807"/>
            <a:ext cx="8229600" cy="141819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Resolution: 192 u/pixel</a:t>
            </a:r>
          </a:p>
          <a:p>
            <a:r>
              <a:rPr lang="en-US" sz="2400" dirty="0" smtClean="0"/>
              <a:t>Field of view = 265.8 mm, Z = 324.0 mm, </a:t>
            </a:r>
          </a:p>
          <a:p>
            <a:r>
              <a:rPr lang="en-US" sz="2400" dirty="0" smtClean="0"/>
              <a:t>Range: 1172.6 ~ 1438.1 mm</a:t>
            </a:r>
          </a:p>
          <a:p>
            <a:r>
              <a:rPr lang="en-US" sz="2400" dirty="0" smtClean="0"/>
              <a:t>ROI Y offset: 340, height: 300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9028538" y="2713831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92408" y="2670564"/>
            <a:ext cx="0" cy="531091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0" y="1744240"/>
            <a:ext cx="1304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 pix</a:t>
            </a:r>
          </a:p>
          <a:p>
            <a:pPr algn="ctr"/>
            <a:r>
              <a:rPr lang="en-US" dirty="0" smtClean="0"/>
              <a:t>1435.8 mm</a:t>
            </a:r>
          </a:p>
          <a:p>
            <a:pPr algn="ctr"/>
            <a:r>
              <a:rPr lang="en-US" dirty="0" smtClean="0"/>
              <a:t>2.6GeV/</a:t>
            </a:r>
            <a:r>
              <a:rPr lang="en-US" dirty="0" err="1" smtClean="0"/>
              <a:t>cT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874000" y="1802832"/>
            <a:ext cx="1270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1367 pix</a:t>
            </a:r>
          </a:p>
          <a:p>
            <a:pPr algn="ctr"/>
            <a:r>
              <a:rPr lang="en-US" dirty="0" smtClean="0"/>
              <a:t>1175.8 mm</a:t>
            </a:r>
          </a:p>
          <a:p>
            <a:pPr algn="ctr"/>
            <a:r>
              <a:rPr lang="en-US" dirty="0" smtClean="0"/>
              <a:t>2.05GeV/</a:t>
            </a:r>
            <a:r>
              <a:rPr lang="en-US" dirty="0" err="1" smtClean="0"/>
              <a:t>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027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871</Words>
  <Application>Microsoft Macintosh PowerPoint</Application>
  <PresentationFormat>On-screen Show (4:3)</PresentationFormat>
  <Paragraphs>178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2013/6/5 BELLA Magspec Camera Location Calibrations </vt:lpstr>
      <vt:lpstr>Screen and magnet locations: magnet 12.6m away from laser focus</vt:lpstr>
      <vt:lpstr>Quick momentum chart</vt:lpstr>
      <vt:lpstr>Camera C and G found less sensitive. Try swap.</vt:lpstr>
      <vt:lpstr>Front: Cam A (83 cam3)</vt:lpstr>
      <vt:lpstr>Front: Cam B (83 cam0)</vt:lpstr>
      <vt:lpstr>Side1: Cam C (83 cam2) 2016/6/13</vt:lpstr>
      <vt:lpstr>Side1: Cam C (83 cam2)</vt:lpstr>
      <vt:lpstr>Side1: Cam D (83 cam1)</vt:lpstr>
      <vt:lpstr>Side1: Cam E (71 cam2)</vt:lpstr>
      <vt:lpstr>Side2: Cam F (71 cam1)</vt:lpstr>
      <vt:lpstr>Side2: Cam G (71 cam0)</vt:lpstr>
      <vt:lpstr>Side2: Cam H (71 cam3)</vt:lpstr>
      <vt:lpstr>Side2: Cam I (82, cam0)</vt:lpstr>
      <vt:lpstr>Side2: Cam J (82, cam1)</vt:lpstr>
      <vt:lpstr>Side2: Cam K (82, cam3)</vt:lpstr>
      <vt:lpstr>Side2: Cam L (82, cam2)</vt:lpstr>
    </vt:vector>
  </TitlesOfParts>
  <Company>LBNL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2013/2/1 BELLA Magspec Camera Location Calibrations </dc:title>
  <dc:creator>Kei Nakamura</dc:creator>
  <cp:lastModifiedBy>Kei Nakamura</cp:lastModifiedBy>
  <cp:revision>31</cp:revision>
  <dcterms:created xsi:type="dcterms:W3CDTF">2013-02-04T19:33:21Z</dcterms:created>
  <dcterms:modified xsi:type="dcterms:W3CDTF">2016-06-13T20:26:05Z</dcterms:modified>
</cp:coreProperties>
</file>

<file path=docProps/thumbnail.jpeg>
</file>